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93C2"/>
    <a:srgbClr val="4DBF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2F20D4-BE10-4C43-A01E-EF2195DD6D23}" v="1195" dt="2021-12-02T00:07:46.2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12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628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9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73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295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682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546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412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671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825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12/3/2021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788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591A4A5-C00F-4B45-9735-FD2841BF3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A16FDB6-C8B8-4BB9-B5F6-C9E7D1549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5D67BC-2831-45D1-804D-2B848B7FF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254059-39EC-48CC-B948-9EE6B0551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F3E0572-7D5E-4FAA-B67C-23A9C6D71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C5F1231-CF22-4258-B764-592B6CB8D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2C5387-42A2-4464-BF18-E70B0227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926F39D-AFC8-4FF6-9211-84AA777176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D812696-9AF7-4D2B-A041-80C015F33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E6CB557-1E5B-4D2D-9330-8EB4AF730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03A4B30-3A15-4294-9BED-E7317857F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E7B8343-CDF9-4023-9FBF-F4ADE601B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BB30BD5-639D-4F53-BC6C-2A8D0FFFE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D7E1947-04B8-4F0B-9E3C-FC4E26D61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3EDB6D6-D309-48D4-87F4-AAED7C57C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F2E163F-B043-43B7-85CE-36F2136BAB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F6CB03C-E3B1-4D22-ABA3-986CC09FB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9B41E31-EE5F-423F-8B88-3B56009A34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59D4FE6-B271-4427-8273-0B80EF1366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F7D26D0-83A1-41B0-82E3-FB5D3E93E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7E47C02-EBB8-4368-815C-FEDA23368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E61DA55-8618-4048-A65A-41E072D9F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DFC058B-6608-4509-92E1-D4D0D5BD5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E3652A3-36D6-4E0C-B7FB-52CD69E9C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BF82BE6-B2D5-4FA1-98B4-1E0072C39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ECA553C-C7B8-4353-BC4C-D622087D6F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F802227-5CA9-40B4-870E-495C7899C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11A19F9E-BB49-4808-8481-77F848C2F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53A57BE-F139-4C31-8201-477E20DD2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9F800EC-2D85-47C7-BFB8-B146DD929C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4478BA6D-3F48-40B1-8227-830029B628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21E6C45-0A76-456E-BDD6-3DCB66126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Right Triangle 45">
            <a:extLst>
              <a:ext uri="{FF2B5EF4-FFF2-40B4-BE49-F238E27FC236}">
                <a16:creationId xmlns:a16="http://schemas.microsoft.com/office/drawing/2014/main" id="{3C541D4F-11C2-4F36-B2A3-AB9028F2A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05909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1ECB5-F75D-44C9-8D8E-D6CE36ABF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923" y="-329"/>
            <a:ext cx="10646620" cy="1512085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tx1"/>
                </a:solidFill>
                <a:ea typeface="+mj-lt"/>
                <a:cs typeface="+mj-lt"/>
              </a:rPr>
              <a:t>Drug-Target Interaction Prediction using</a:t>
            </a:r>
          </a:p>
          <a:p>
            <a:pPr algn="ctr"/>
            <a:r>
              <a:rPr lang="en-US" sz="4000" dirty="0">
                <a:solidFill>
                  <a:schemeClr val="tx1"/>
                </a:solidFill>
                <a:ea typeface="+mj-lt"/>
                <a:cs typeface="+mj-lt"/>
              </a:rPr>
              <a:t> K-Nearest </a:t>
            </a:r>
            <a:r>
              <a:rPr lang="en-US" sz="3600" dirty="0">
                <a:solidFill>
                  <a:schemeClr val="tx1"/>
                </a:solidFill>
                <a:ea typeface="+mj-lt"/>
                <a:cs typeface="+mj-lt"/>
              </a:rPr>
              <a:t>Neighbour</a:t>
            </a:r>
            <a:r>
              <a:rPr lang="en-US" sz="4000" dirty="0">
                <a:solidFill>
                  <a:schemeClr val="tx1"/>
                </a:solidFill>
                <a:ea typeface="+mj-lt"/>
                <a:cs typeface="+mj-lt"/>
              </a:rPr>
              <a:t> Algorithm</a:t>
            </a:r>
            <a:endParaRPr lang="en-US" sz="4000">
              <a:solidFill>
                <a:schemeClr val="tx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BB39321-2E01-42CC-923C-CA2B8CE41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517" y="3219492"/>
            <a:ext cx="4038652" cy="32768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b="1" dirty="0">
                <a:solidFill>
                  <a:schemeClr val="tx1"/>
                </a:solidFill>
                <a:ea typeface="+mn-lt"/>
                <a:cs typeface="+mn-lt"/>
              </a:rPr>
              <a:t> Pitch Presented by Group – 7</a:t>
            </a:r>
            <a:endParaRPr lang="en-US" b="1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endParaRPr lang="en-US" dirty="0">
              <a:solidFill>
                <a:schemeClr val="tx1"/>
              </a:solidFill>
              <a:ea typeface="+mn-lt"/>
              <a:cs typeface="+mn-lt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Clr>
                <a:srgbClr val="8D87A6"/>
              </a:buClr>
              <a:buNone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Aditi Biswas (101193708)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Clr>
                <a:srgbClr val="8D87A6"/>
              </a:buClr>
              <a:buNone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Soham Patel (101184663)</a:t>
            </a:r>
          </a:p>
          <a:p>
            <a:pPr marL="0" indent="0">
              <a:spcBef>
                <a:spcPts val="0"/>
              </a:spcBef>
              <a:spcAft>
                <a:spcPts val="600"/>
              </a:spcAft>
              <a:buClr>
                <a:srgbClr val="8D87A6"/>
              </a:buClr>
              <a:buNone/>
            </a:pPr>
            <a:r>
              <a:rPr lang="en-US" dirty="0">
                <a:solidFill>
                  <a:schemeClr val="tx1"/>
                </a:solidFill>
                <a:ea typeface="+mn-lt"/>
                <a:cs typeface="+mn-lt"/>
              </a:rPr>
              <a:t>Sai Gouthami (101212227)</a:t>
            </a:r>
          </a:p>
          <a:p>
            <a:pPr>
              <a:buClr>
                <a:srgbClr val="8D87A6"/>
              </a:buClr>
            </a:pPr>
            <a:endParaRPr lang="en-US" dirty="0"/>
          </a:p>
        </p:txBody>
      </p:sp>
      <p:pic>
        <p:nvPicPr>
          <p:cNvPr id="4" name="Picture 4" descr="A picture containing square&#10;&#10;Description automatically generated">
            <a:extLst>
              <a:ext uri="{FF2B5EF4-FFF2-40B4-BE49-F238E27FC236}">
                <a16:creationId xmlns:a16="http://schemas.microsoft.com/office/drawing/2014/main" id="{C1C8C01E-13FD-4770-B121-752ED4BBF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4052" y="2340072"/>
            <a:ext cx="5163193" cy="41690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2633F5-2BD1-42DE-8E6D-B2417CEB99A8}"/>
              </a:ext>
            </a:extLst>
          </p:cNvPr>
          <p:cNvSpPr txBox="1"/>
          <p:nvPr/>
        </p:nvSpPr>
        <p:spPr>
          <a:xfrm>
            <a:off x="2212181" y="1712119"/>
            <a:ext cx="855344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ea typeface="+mn-lt"/>
                <a:cs typeface="+mn-lt"/>
              </a:rPr>
              <a:t>SYSC 5405 – Pattern Classification and Experiment Design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8179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A472D-8F92-492A-AB3C-8E8F18F4C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1465205"/>
            <a:ext cx="10325000" cy="794195"/>
          </a:xfrm>
        </p:spPr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50AFA0-9A42-442B-9C8D-549DAFA30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01" y="2908788"/>
            <a:ext cx="10325000" cy="35644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DATA VISUALIZATION</a:t>
            </a:r>
          </a:p>
          <a:p>
            <a:pPr>
              <a:buClr>
                <a:srgbClr val="8D87A6"/>
              </a:buClr>
            </a:pPr>
            <a:r>
              <a:rPr lang="en-US" sz="2400" dirty="0"/>
              <a:t>DATA PREPROCESSING</a:t>
            </a:r>
          </a:p>
          <a:p>
            <a:pPr>
              <a:buClr>
                <a:srgbClr val="8D87A6"/>
              </a:buClr>
            </a:pPr>
            <a:r>
              <a:rPr lang="en-US" sz="2400" dirty="0"/>
              <a:t>TRAINING</a:t>
            </a:r>
          </a:p>
          <a:p>
            <a:pPr>
              <a:buClr>
                <a:srgbClr val="8D87A6"/>
              </a:buClr>
            </a:pPr>
            <a:r>
              <a:rPr lang="en-US" sz="2400" dirty="0"/>
              <a:t>TESTING</a:t>
            </a:r>
          </a:p>
          <a:p>
            <a:pPr>
              <a:buClr>
                <a:srgbClr val="8D87A6"/>
              </a:buClr>
            </a:pPr>
            <a:r>
              <a:rPr lang="en-US" sz="2400" dirty="0"/>
              <a:t>PREDICTED PRECISION</a:t>
            </a:r>
          </a:p>
          <a:p>
            <a:pPr>
              <a:buClr>
                <a:srgbClr val="8D87A6"/>
              </a:buClr>
            </a:pPr>
            <a:r>
              <a:rPr lang="en-US" sz="2400" dirty="0"/>
              <a:t>META-LEARNING APPROACH</a:t>
            </a:r>
          </a:p>
          <a:p>
            <a:pPr>
              <a:buClr>
                <a:srgbClr val="8D87A6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231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28B56-2224-440F-B877-3B765336B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54" y="404482"/>
            <a:ext cx="10325000" cy="794195"/>
          </a:xfrm>
        </p:spPr>
        <p:txBody>
          <a:bodyPr/>
          <a:lstStyle/>
          <a:p>
            <a:pPr algn="ctr"/>
            <a:r>
              <a:rPr lang="en-US" u="sng" dirty="0"/>
              <a:t>DATA VISUALISATION</a:t>
            </a:r>
            <a:endParaRPr lang="en-US" u="sng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08D8FBDD-4160-4C49-BD1A-7ACF44651A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2626" y="1495831"/>
            <a:ext cx="4826793" cy="4231942"/>
          </a:xfrm>
        </p:spPr>
      </p:pic>
      <p:pic>
        <p:nvPicPr>
          <p:cNvPr id="8" name="Picture 8" descr="Chart, treemap chart&#10;&#10;Description automatically generated">
            <a:extLst>
              <a:ext uri="{FF2B5EF4-FFF2-40B4-BE49-F238E27FC236}">
                <a16:creationId xmlns:a16="http://schemas.microsoft.com/office/drawing/2014/main" id="{5C415B02-D899-440B-A1B5-6818A828D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0758" y="1399277"/>
            <a:ext cx="4993480" cy="44880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73F3173-F8F2-4C98-BD84-84CC3E1614FB}"/>
              </a:ext>
            </a:extLst>
          </p:cNvPr>
          <p:cNvSpPr txBox="1"/>
          <p:nvPr/>
        </p:nvSpPr>
        <p:spPr>
          <a:xfrm>
            <a:off x="2157981" y="6195621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CLASS IMBALANCE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54E7AD-FA55-4AB5-903F-8D21D9FDFCB3}"/>
              </a:ext>
            </a:extLst>
          </p:cNvPr>
          <p:cNvSpPr txBox="1"/>
          <p:nvPr/>
        </p:nvSpPr>
        <p:spPr>
          <a:xfrm>
            <a:off x="8360071" y="6189935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HEAT MAP </a:t>
            </a:r>
          </a:p>
        </p:txBody>
      </p:sp>
    </p:spTree>
    <p:extLst>
      <p:ext uri="{BB962C8B-B14F-4D97-AF65-F5344CB8AC3E}">
        <p14:creationId xmlns:p14="http://schemas.microsoft.com/office/powerpoint/2010/main" val="1001197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D3D5-527F-43F9-8ED7-73B244180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183" y="316518"/>
            <a:ext cx="10325000" cy="657717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dirty="0"/>
              <a:t>DATA PREPROCESSING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06E4509-1FA5-454F-9830-C5901BE77012}"/>
              </a:ext>
            </a:extLst>
          </p:cNvPr>
          <p:cNvSpPr/>
          <p:nvPr/>
        </p:nvSpPr>
        <p:spPr>
          <a:xfrm>
            <a:off x="884829" y="1402308"/>
            <a:ext cx="3332327" cy="716507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+mn-lt"/>
                <a:cs typeface="+mn-lt"/>
              </a:rPr>
              <a:t>DATA SPLIT</a:t>
            </a:r>
            <a:endParaRPr lang="en-US" dirty="0"/>
          </a:p>
          <a:p>
            <a:pPr algn="ctr"/>
            <a:r>
              <a:rPr lang="en-US" dirty="0">
                <a:ea typeface="+mn-lt"/>
                <a:cs typeface="+mn-lt"/>
              </a:rPr>
              <a:t>  (StratifiedKFold)</a:t>
            </a:r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E88B00-C4D7-4A88-A2A1-83FCC974D113}"/>
              </a:ext>
            </a:extLst>
          </p:cNvPr>
          <p:cNvCxnSpPr/>
          <p:nvPr/>
        </p:nvCxnSpPr>
        <p:spPr>
          <a:xfrm>
            <a:off x="2511189" y="2061948"/>
            <a:ext cx="493593" cy="607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C76209A-E631-40D2-8592-ECD69F5E4678}"/>
              </a:ext>
            </a:extLst>
          </p:cNvPr>
          <p:cNvCxnSpPr>
            <a:cxnSpLocks/>
          </p:cNvCxnSpPr>
          <p:nvPr/>
        </p:nvCxnSpPr>
        <p:spPr>
          <a:xfrm flipH="1">
            <a:off x="1969827" y="2073322"/>
            <a:ext cx="473120" cy="6528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BC15F8D-B242-47F5-B2F0-119AA70A2333}"/>
              </a:ext>
            </a:extLst>
          </p:cNvPr>
          <p:cNvSpPr/>
          <p:nvPr/>
        </p:nvSpPr>
        <p:spPr>
          <a:xfrm>
            <a:off x="288450" y="2762108"/>
            <a:ext cx="2195014" cy="9098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 dataset (</a:t>
            </a:r>
            <a:r>
              <a:rPr lang="en-US" dirty="0">
                <a:ea typeface="+mn-lt"/>
                <a:cs typeface="+mn-lt"/>
              </a:rPr>
              <a:t>100720)</a:t>
            </a:r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ABF7D2E-C05F-406B-8E8E-CE600A47FCF1}"/>
              </a:ext>
            </a:extLst>
          </p:cNvPr>
          <p:cNvSpPr/>
          <p:nvPr/>
        </p:nvSpPr>
        <p:spPr>
          <a:xfrm>
            <a:off x="2722301" y="2705242"/>
            <a:ext cx="2263252" cy="978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/>
              <a:t>Test dataset</a:t>
            </a:r>
          </a:p>
          <a:p>
            <a:pPr algn="ctr"/>
            <a:r>
              <a:rPr lang="en-US" dirty="0">
                <a:ea typeface="+mn-lt"/>
                <a:cs typeface="+mn-lt"/>
              </a:rPr>
              <a:t>(8759)</a:t>
            </a:r>
            <a:endParaRPr lang="en-US" dirty="0"/>
          </a:p>
        </p:txBody>
      </p:sp>
      <p:sp>
        <p:nvSpPr>
          <p:cNvPr id="15" name="Cylinder 14">
            <a:extLst>
              <a:ext uri="{FF2B5EF4-FFF2-40B4-BE49-F238E27FC236}">
                <a16:creationId xmlns:a16="http://schemas.microsoft.com/office/drawing/2014/main" id="{806743C9-4384-4A5B-B3E7-FABCE41AAEB7}"/>
              </a:ext>
            </a:extLst>
          </p:cNvPr>
          <p:cNvSpPr/>
          <p:nvPr/>
        </p:nvSpPr>
        <p:spPr>
          <a:xfrm>
            <a:off x="9152388" y="1205227"/>
            <a:ext cx="2081284" cy="236561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NORMALIZE – STANDARD SCALER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2DBF24-B33A-42D4-AFB3-B9E705D0419F}"/>
              </a:ext>
            </a:extLst>
          </p:cNvPr>
          <p:cNvSpPr txBox="1"/>
          <p:nvPr/>
        </p:nvSpPr>
        <p:spPr>
          <a:xfrm>
            <a:off x="5890146" y="3570026"/>
            <a:ext cx="105997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31" name="Graphic 31" descr="Seesaw outline">
            <a:extLst>
              <a:ext uri="{FF2B5EF4-FFF2-40B4-BE49-F238E27FC236}">
                <a16:creationId xmlns:a16="http://schemas.microsoft.com/office/drawing/2014/main" id="{AA15A15C-34DA-4A9A-8F8F-EE172FCB99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97606" y="3483591"/>
            <a:ext cx="3109414" cy="3120787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6CECBA7-B91D-4C79-B319-60B75D2BA971}"/>
              </a:ext>
            </a:extLst>
          </p:cNvPr>
          <p:cNvSpPr txBox="1"/>
          <p:nvPr/>
        </p:nvSpPr>
        <p:spPr>
          <a:xfrm rot="20580000">
            <a:off x="5661984" y="4050150"/>
            <a:ext cx="257260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21%  to 40%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F3EF229-289C-41C5-BAA8-8DCF6A95E79D}"/>
              </a:ext>
            </a:extLst>
          </p:cNvPr>
          <p:cNvSpPr txBox="1"/>
          <p:nvPr/>
        </p:nvSpPr>
        <p:spPr>
          <a:xfrm>
            <a:off x="5743717" y="624413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/>
              <a:t>CLASS IMBALANCE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55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B7924-6EA6-4C58-BBE3-527024CE1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915" y="418876"/>
            <a:ext cx="10325000" cy="53119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TRAINING – 5-FOLD CV</a:t>
            </a:r>
          </a:p>
        </p:txBody>
      </p:sp>
      <p:pic>
        <p:nvPicPr>
          <p:cNvPr id="6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1369BA3E-27D6-4E63-B95D-8D9A81DACF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5208" y="953011"/>
            <a:ext cx="2850356" cy="2271712"/>
          </a:xfrm>
        </p:spPr>
      </p:pic>
      <p:pic>
        <p:nvPicPr>
          <p:cNvPr id="7" name="Picture 7" descr="Chart&#10;&#10;Description automatically generated">
            <a:extLst>
              <a:ext uri="{FF2B5EF4-FFF2-40B4-BE49-F238E27FC236}">
                <a16:creationId xmlns:a16="http://schemas.microsoft.com/office/drawing/2014/main" id="{B552A82B-4B0C-40A7-8957-4D1CC1331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150" y="952027"/>
            <a:ext cx="2850356" cy="2275038"/>
          </a:xfrm>
          <a:prstGeom prst="rect">
            <a:avLst/>
          </a:prstGeom>
        </p:spPr>
      </p:pic>
      <p:pic>
        <p:nvPicPr>
          <p:cNvPr id="8" name="Picture 8" descr="Chart&#10;&#10;Description automatically generated">
            <a:extLst>
              <a:ext uri="{FF2B5EF4-FFF2-40B4-BE49-F238E27FC236}">
                <a16:creationId xmlns:a16="http://schemas.microsoft.com/office/drawing/2014/main" id="{BC282ECA-8EA8-4163-ABA5-4FC208C53A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9681" y="952026"/>
            <a:ext cx="2874169" cy="2203601"/>
          </a:xfrm>
          <a:prstGeom prst="rect">
            <a:avLst/>
          </a:prstGeom>
        </p:spPr>
      </p:pic>
      <p:pic>
        <p:nvPicPr>
          <p:cNvPr id="9" name="Picture 9" descr="Chart&#10;&#10;Description automatically generated">
            <a:extLst>
              <a:ext uri="{FF2B5EF4-FFF2-40B4-BE49-F238E27FC236}">
                <a16:creationId xmlns:a16="http://schemas.microsoft.com/office/drawing/2014/main" id="{51E4F15E-C46B-4835-851E-ED505C1FA3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9337" y="3821433"/>
            <a:ext cx="3124200" cy="2453633"/>
          </a:xfrm>
          <a:prstGeom prst="rect">
            <a:avLst/>
          </a:prstGeom>
        </p:spPr>
      </p:pic>
      <p:pic>
        <p:nvPicPr>
          <p:cNvPr id="10" name="Picture 10" descr="Chart, treemap chart&#10;&#10;Description automatically generated">
            <a:extLst>
              <a:ext uri="{FF2B5EF4-FFF2-40B4-BE49-F238E27FC236}">
                <a16:creationId xmlns:a16="http://schemas.microsoft.com/office/drawing/2014/main" id="{D3F68DF4-CBFE-4EB0-879D-E5A9CA7AD7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9994" y="3821433"/>
            <a:ext cx="3028949" cy="24536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7CD379D-BAB5-4C04-A8EF-6F132094B649}"/>
              </a:ext>
            </a:extLst>
          </p:cNvPr>
          <p:cNvSpPr txBox="1"/>
          <p:nvPr/>
        </p:nvSpPr>
        <p:spPr>
          <a:xfrm>
            <a:off x="1366837" y="3248024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/>
              <a:t>Precision: 0.62 Accuracy: 0.83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94B998-FE8F-43A6-8323-FDBDD497593A}"/>
              </a:ext>
            </a:extLst>
          </p:cNvPr>
          <p:cNvSpPr txBox="1"/>
          <p:nvPr/>
        </p:nvSpPr>
        <p:spPr>
          <a:xfrm>
            <a:off x="5224462" y="3224212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/>
              <a:t>Precision: 0.62  Accuracy: 0.83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AB41E7-8451-45BF-B67C-7BA530B83719}"/>
              </a:ext>
            </a:extLst>
          </p:cNvPr>
          <p:cNvSpPr txBox="1"/>
          <p:nvPr/>
        </p:nvSpPr>
        <p:spPr>
          <a:xfrm>
            <a:off x="8951118" y="3224212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/>
              <a:t>Precision: 0.61  Accuracy: 0.83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3111F8-3913-4B16-B374-FE46EF8C474C}"/>
              </a:ext>
            </a:extLst>
          </p:cNvPr>
          <p:cNvSpPr txBox="1"/>
          <p:nvPr/>
        </p:nvSpPr>
        <p:spPr>
          <a:xfrm>
            <a:off x="2605087" y="6355555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/>
              <a:t>Precision: 0.62 Accuracy: 0.83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46B3AC-B738-48E3-A745-BEF20CE848EE}"/>
              </a:ext>
            </a:extLst>
          </p:cNvPr>
          <p:cNvSpPr txBox="1"/>
          <p:nvPr/>
        </p:nvSpPr>
        <p:spPr>
          <a:xfrm>
            <a:off x="8034337" y="6355555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/>
              <a:t>Precision: 0.62 Accuracy: 0.83</a:t>
            </a:r>
          </a:p>
        </p:txBody>
      </p:sp>
    </p:spTree>
    <p:extLst>
      <p:ext uri="{BB962C8B-B14F-4D97-AF65-F5344CB8AC3E}">
        <p14:creationId xmlns:p14="http://schemas.microsoft.com/office/powerpoint/2010/main" val="1981050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828C1-8BF1-45E1-87DC-24805683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202787"/>
            <a:ext cx="10325000" cy="794195"/>
          </a:xfrm>
        </p:spPr>
        <p:txBody>
          <a:bodyPr/>
          <a:lstStyle/>
          <a:p>
            <a:pPr algn="ctr"/>
            <a:r>
              <a:rPr lang="en-US" u="sng" dirty="0"/>
              <a:t>TESTING</a:t>
            </a:r>
            <a:endParaRPr lang="en-US" u="sng"/>
          </a:p>
        </p:txBody>
      </p:sp>
      <p:pic>
        <p:nvPicPr>
          <p:cNvPr id="4" name="Picture 4" descr="Chart&#10;&#10;Description automatically generated">
            <a:extLst>
              <a:ext uri="{FF2B5EF4-FFF2-40B4-BE49-F238E27FC236}">
                <a16:creationId xmlns:a16="http://schemas.microsoft.com/office/drawing/2014/main" id="{C141C8CB-84D9-4A7E-9BE9-E9E7EFF59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104" y="2724556"/>
            <a:ext cx="4302918" cy="3426618"/>
          </a:xfrm>
        </p:spPr>
      </p:pic>
      <p:pic>
        <p:nvPicPr>
          <p:cNvPr id="12" name="Picture 44" descr="Chart, line chart&#10;&#10;Description automatically generated">
            <a:extLst>
              <a:ext uri="{FF2B5EF4-FFF2-40B4-BE49-F238E27FC236}">
                <a16:creationId xmlns:a16="http://schemas.microsoft.com/office/drawing/2014/main" id="{8656E58B-2327-4847-AD35-662B1A938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494" y="2721334"/>
            <a:ext cx="6898480" cy="3796582"/>
          </a:xfrm>
          <a:prstGeom prst="rect">
            <a:avLst/>
          </a:prstGeom>
        </p:spPr>
      </p:pic>
      <p:graphicFrame>
        <p:nvGraphicFramePr>
          <p:cNvPr id="88" name="Table 88">
            <a:extLst>
              <a:ext uri="{FF2B5EF4-FFF2-40B4-BE49-F238E27FC236}">
                <a16:creationId xmlns:a16="http://schemas.microsoft.com/office/drawing/2014/main" id="{DA786E33-5CCC-4B45-9548-439F0FCCAF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539028"/>
              </p:ext>
            </p:extLst>
          </p:nvPr>
        </p:nvGraphicFramePr>
        <p:xfrm>
          <a:off x="3285649" y="1305782"/>
          <a:ext cx="5695796" cy="984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7898">
                  <a:extLst>
                    <a:ext uri="{9D8B030D-6E8A-4147-A177-3AD203B41FA5}">
                      <a16:colId xmlns:a16="http://schemas.microsoft.com/office/drawing/2014/main" val="4167257223"/>
                    </a:ext>
                  </a:extLst>
                </a:gridCol>
                <a:gridCol w="2847898">
                  <a:extLst>
                    <a:ext uri="{9D8B030D-6E8A-4147-A177-3AD203B41FA5}">
                      <a16:colId xmlns:a16="http://schemas.microsoft.com/office/drawing/2014/main" val="2012800314"/>
                    </a:ext>
                  </a:extLst>
                </a:gridCol>
              </a:tblGrid>
              <a:tr h="49247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9682077"/>
                  </a:ext>
                </a:extLst>
              </a:tr>
              <a:tr h="49247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0.63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4519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4526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Right Triangle 83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CC099DD-8E7F-4878-A418-76859A85E9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3DEBDB6E-6E9D-48C5-8C66-EC8D1AC84F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4B1C1573-D299-448C-8A04-C9E2270469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D0AE86A-F86F-4CBE-9CAD-B508CD66DF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37F07FB-5D28-409C-BEFF-56E4E0470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F314C2B-7573-4DB8-AD6D-D07CE831E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AB0E5B9-7A69-4C8F-832C-385E34CF94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13EE5250-5184-40BF-9DF2-E25C8ED2F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45F0B04-CD2F-4DFA-BC25-7CD1B4723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9120A221-52E9-45D0-A6EA-2E4B7BA9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EF69602-360C-4C8D-A2EC-558B20F58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C20FAB78-4165-4488-A328-3396610F0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5FECEB49-DD6B-46B0-96F6-9B56A3AA9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9BB7828-91C2-45AB-B2EB-A77E93E5D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658D9842-FFBE-40DA-AD41-4067978A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A9D92EE-93D9-42DE-9645-2C81E20E0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318C150F-1B6F-4BD1-9052-EA20D0294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CCDB6DC-96CE-4D4A-917E-DAC577483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D1C4B445-E267-49A6-AB25-07B182211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658BDCEC-CCF4-470A-A624-152E41F98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D99E0-6D1B-4979-BC1C-0F54F485A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8BFEC78-630A-4A9D-B4BF-92B08A158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7DFC065A-13A3-45D2-ACB7-1068F4A697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D2551881-1E40-4ABC-A1FC-686D1B2D2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9445FBD3-DA73-4FF1-8388-AED59D767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B492AB2-E246-471D-A23E-7A279EDAE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5DDB3BB-3E22-49A4-B920-BBC68FD6D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44814FE-01E1-4C6F-AE3A-46BDA527BB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90DA665-0CFA-4ADB-89FF-9F79AC293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7249E6A0-5BFC-4622-B59D-F5082F67B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BD83E7E-1DA8-4060-9D1A-803D06542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94C0F59-9A0F-4340-BCD2-20B5BBBE5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A7050958-138C-4DA8-9DF5-1A9D65C19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133265" y="-2152219"/>
            <a:ext cx="6858000" cy="11162439"/>
          </a:xfrm>
          <a:custGeom>
            <a:avLst/>
            <a:gdLst>
              <a:gd name="connsiteX0" fmla="*/ 6858000 w 6858000"/>
              <a:gd name="connsiteY0" fmla="*/ 0 h 11162439"/>
              <a:gd name="connsiteX1" fmla="*/ 6858000 w 6858000"/>
              <a:gd name="connsiteY1" fmla="*/ 7095240 h 11162439"/>
              <a:gd name="connsiteX2" fmla="*/ 6857998 w 6858000"/>
              <a:gd name="connsiteY2" fmla="*/ 7095240 h 11162439"/>
              <a:gd name="connsiteX3" fmla="*/ 6857998 w 6858000"/>
              <a:gd name="connsiteY3" fmla="*/ 10339528 h 11162439"/>
              <a:gd name="connsiteX4" fmla="*/ 0 w 6858000"/>
              <a:gd name="connsiteY4" fmla="*/ 10925458 h 11162439"/>
              <a:gd name="connsiteX5" fmla="*/ 0 w 6858000"/>
              <a:gd name="connsiteY5" fmla="*/ 7095240 h 11162439"/>
              <a:gd name="connsiteX6" fmla="*/ 0 w 6858000"/>
              <a:gd name="connsiteY6" fmla="*/ 6778313 h 11162439"/>
              <a:gd name="connsiteX7" fmla="*/ 0 w 6858000"/>
              <a:gd name="connsiteY7" fmla="*/ 0 h 11162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11162439">
                <a:moveTo>
                  <a:pt x="6858000" y="0"/>
                </a:moveTo>
                <a:lnTo>
                  <a:pt x="6858000" y="7095240"/>
                </a:lnTo>
                <a:lnTo>
                  <a:pt x="6857998" y="7095240"/>
                </a:lnTo>
                <a:lnTo>
                  <a:pt x="6857998" y="10339528"/>
                </a:lnTo>
                <a:cubicBezTo>
                  <a:pt x="3428999" y="10339528"/>
                  <a:pt x="3428999" y="11696417"/>
                  <a:pt x="0" y="10925458"/>
                </a:cubicBezTo>
                <a:lnTo>
                  <a:pt x="0" y="7095240"/>
                </a:lnTo>
                <a:lnTo>
                  <a:pt x="0" y="6778313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7" name="Picture 46" descr="Close up of ruler">
            <a:extLst>
              <a:ext uri="{FF2B5EF4-FFF2-40B4-BE49-F238E27FC236}">
                <a16:creationId xmlns:a16="http://schemas.microsoft.com/office/drawing/2014/main" id="{558CA0D8-23F0-41F2-8413-0B5235BC02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7861" r="3" b="3"/>
          <a:stretch/>
        </p:blipFill>
        <p:spPr>
          <a:xfrm>
            <a:off x="-18954" y="10"/>
            <a:ext cx="11167367" cy="6857990"/>
          </a:xfrm>
          <a:custGeom>
            <a:avLst/>
            <a:gdLst/>
            <a:ahLst/>
            <a:cxnLst/>
            <a:rect l="l" t="t" r="r" b="b"/>
            <a:pathLst>
              <a:path w="12142767" h="6858000">
                <a:moveTo>
                  <a:pt x="0" y="0"/>
                </a:moveTo>
                <a:lnTo>
                  <a:pt x="11251490" y="0"/>
                </a:lnTo>
                <a:lnTo>
                  <a:pt x="11255634" y="308191"/>
                </a:lnTo>
                <a:cubicBezTo>
                  <a:pt x="11341049" y="3428907"/>
                  <a:pt x="12695043" y="3532715"/>
                  <a:pt x="11886084" y="6854559"/>
                </a:cubicBezTo>
                <a:lnTo>
                  <a:pt x="7539784" y="6854559"/>
                </a:lnTo>
                <a:lnTo>
                  <a:pt x="753978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61E892-6860-4AF2-906D-8DEE972E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25" y="746841"/>
            <a:ext cx="9339075" cy="2682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PREDICTED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DCF76-15CC-47D8-B397-7A2B40179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25" y="3674327"/>
            <a:ext cx="9339075" cy="138021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rgbClr val="FFFFFF"/>
                </a:solidFill>
              </a:rPr>
              <a:t>0.428 ± 0.119</a:t>
            </a:r>
          </a:p>
        </p:txBody>
      </p:sp>
    </p:spTree>
    <p:extLst>
      <p:ext uri="{BB962C8B-B14F-4D97-AF65-F5344CB8AC3E}">
        <p14:creationId xmlns:p14="http://schemas.microsoft.com/office/powerpoint/2010/main" val="409109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2" name="Rectangle 156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283" name="Freeform: Shape 158">
            <a:extLst>
              <a:ext uri="{FF2B5EF4-FFF2-40B4-BE49-F238E27FC236}">
                <a16:creationId xmlns:a16="http://schemas.microsoft.com/office/drawing/2014/main" id="{E176DC30-5F54-423B-AF50-738BEABE7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490555" y="162759"/>
            <a:ext cx="6857996" cy="6532473"/>
          </a:xfrm>
          <a:custGeom>
            <a:avLst/>
            <a:gdLst>
              <a:gd name="connsiteX0" fmla="*/ 0 w 6857996"/>
              <a:gd name="connsiteY0" fmla="*/ 2827344 h 6142577"/>
              <a:gd name="connsiteX1" fmla="*/ 0 w 6857996"/>
              <a:gd name="connsiteY1" fmla="*/ 5080510 h 6142577"/>
              <a:gd name="connsiteX2" fmla="*/ 3 w 6857996"/>
              <a:gd name="connsiteY2" fmla="*/ 5080510 h 6142577"/>
              <a:gd name="connsiteX3" fmla="*/ 3 w 6857996"/>
              <a:gd name="connsiteY3" fmla="*/ 6142577 h 6142577"/>
              <a:gd name="connsiteX4" fmla="*/ 6857996 w 6857996"/>
              <a:gd name="connsiteY4" fmla="*/ 6142577 h 6142577"/>
              <a:gd name="connsiteX5" fmla="*/ 6857996 w 6857996"/>
              <a:gd name="connsiteY5" fmla="*/ 3928749 h 6142577"/>
              <a:gd name="connsiteX6" fmla="*/ 6857996 w 6857996"/>
              <a:gd name="connsiteY6" fmla="*/ 2572597 h 6142577"/>
              <a:gd name="connsiteX7" fmla="*/ 6857996 w 6857996"/>
              <a:gd name="connsiteY7" fmla="*/ 307516 h 6142577"/>
              <a:gd name="connsiteX8" fmla="*/ 6550769 w 6857996"/>
              <a:gd name="connsiteY8" fmla="*/ 222609 h 6142577"/>
              <a:gd name="connsiteX9" fmla="*/ 5031274 w 6857996"/>
              <a:gd name="connsiteY9" fmla="*/ 33 h 6142577"/>
              <a:gd name="connsiteX10" fmla="*/ 310659 w 6857996"/>
              <a:gd name="connsiteY10" fmla="*/ 1067285 h 6142577"/>
              <a:gd name="connsiteX11" fmla="*/ 2 w 6857996"/>
              <a:gd name="connsiteY11" fmla="*/ 1072307 h 6142577"/>
              <a:gd name="connsiteX12" fmla="*/ 2 w 6857996"/>
              <a:gd name="connsiteY12" fmla="*/ 2827344 h 6142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7996" h="6142577">
                <a:moveTo>
                  <a:pt x="0" y="2827344"/>
                </a:moveTo>
                <a:lnTo>
                  <a:pt x="0" y="5080510"/>
                </a:lnTo>
                <a:lnTo>
                  <a:pt x="3" y="5080510"/>
                </a:lnTo>
                <a:lnTo>
                  <a:pt x="3" y="6142577"/>
                </a:lnTo>
                <a:lnTo>
                  <a:pt x="6857996" y="6142577"/>
                </a:lnTo>
                <a:lnTo>
                  <a:pt x="6857996" y="3928749"/>
                </a:lnTo>
                <a:lnTo>
                  <a:pt x="6857996" y="2572597"/>
                </a:lnTo>
                <a:lnTo>
                  <a:pt x="6857996" y="307516"/>
                </a:lnTo>
                <a:lnTo>
                  <a:pt x="6550769" y="222609"/>
                </a:lnTo>
                <a:cubicBezTo>
                  <a:pt x="5946238" y="65902"/>
                  <a:pt x="5454822" y="1688"/>
                  <a:pt x="5031274" y="33"/>
                </a:cubicBezTo>
                <a:cubicBezTo>
                  <a:pt x="3337081" y="-6590"/>
                  <a:pt x="2728780" y="987729"/>
                  <a:pt x="310659" y="1067285"/>
                </a:cubicBezTo>
                <a:lnTo>
                  <a:pt x="2" y="1072307"/>
                </a:lnTo>
                <a:lnTo>
                  <a:pt x="2" y="2827344"/>
                </a:lnTo>
                <a:close/>
              </a:path>
            </a:pathLst>
          </a:custGeom>
          <a:solidFill>
            <a:srgbClr val="BCBCBC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4675998B-83F9-4DD6-A181-01CC6390E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203DA02-DFF0-43DA-97F8-713359A5E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D7DB5F66-3FA1-4342-A884-49FFC898B0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F62E1DE4-95C3-4648-880D-D5F16DA5B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F0DE976-09C7-468E-88D4-E653C3B9A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46834F4-CE01-4256-A71F-E9622367B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24B1666-CD3C-4141-91C0-782A8C0A7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BEB9DED-5756-4349-86C4-BB40C843E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E66CDAA-2393-4E50-88AE-4B6DE356D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D52ED3B2-4AF6-4D71-AFE0-E628195BE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8F8274F-6455-416D-9E21-09DCC607D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A4FC2BA-35B4-4272-AE27-2EA963B9C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075E2C7-38CF-4C4C-BA60-8EBC4C597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A41EEBD-A69D-4000-B18A-0FF9079FF4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5D674DC2-DB19-4D12-A7CC-A19B45A57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ACE37544-AEB0-4C32-9AB4-FD8868FBB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A4D92EE-9609-4B42-A0C2-EE8B291A2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014BE4F6-D0F0-4D05-BADF-7BAB738853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82022A48-AB28-42C0-99AA-84E9E942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1BE1212E-2DDC-41F9-817C-2B0AF529E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2EAC07E3-6FB7-48B5-9418-5D58EC897A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181">
              <a:extLst>
                <a:ext uri="{FF2B5EF4-FFF2-40B4-BE49-F238E27FC236}">
                  <a16:creationId xmlns:a16="http://schemas.microsoft.com/office/drawing/2014/main" id="{2C112200-C0E8-4E4F-B475-BB0C5619B1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9BA45913-5C20-4A2E-9401-B69D433BA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183">
              <a:extLst>
                <a:ext uri="{FF2B5EF4-FFF2-40B4-BE49-F238E27FC236}">
                  <a16:creationId xmlns:a16="http://schemas.microsoft.com/office/drawing/2014/main" id="{253BFA98-23F1-401A-B615-F706954A49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99EE95EF-D097-47D9-98DF-5BA037C49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2E5EAA5-1BC5-4C85-85D9-F7BA73476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38F5AAC3-E106-4C3A-986B-23C44A9B1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3EC6582A-5366-4B33-8D40-2B474D8B5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A25249E-2F40-425D-A7F1-B7E55EF53C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13EC936-5CFC-4FE5-BCA8-59B3A2EF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CDE7F7A-C490-430C-876F-0349FC8BFB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6">
              <a:extLst>
                <a:ext uri="{FF2B5EF4-FFF2-40B4-BE49-F238E27FC236}">
                  <a16:creationId xmlns:a16="http://schemas.microsoft.com/office/drawing/2014/main" id="{CD686B4E-119A-4F4A-9392-1F9CFE3BE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9" name="Right Triangle 288">
            <a:extLst>
              <a:ext uri="{FF2B5EF4-FFF2-40B4-BE49-F238E27FC236}">
                <a16:creationId xmlns:a16="http://schemas.microsoft.com/office/drawing/2014/main" id="{F3730C34-30B8-42E4-824D-F095747C4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5" y="2059091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989C34-454E-424D-B079-CE9E95A41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5951"/>
            <a:ext cx="6017772" cy="187841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META LEARNING APPROACH - BAGGING</a:t>
            </a:r>
          </a:p>
        </p:txBody>
      </p:sp>
      <p:pic>
        <p:nvPicPr>
          <p:cNvPr id="40" name="Picture 41" descr="Chart, treemap chart&#10;&#10;Description automatically generated">
            <a:extLst>
              <a:ext uri="{FF2B5EF4-FFF2-40B4-BE49-F238E27FC236}">
                <a16:creationId xmlns:a16="http://schemas.microsoft.com/office/drawing/2014/main" id="{B45DE02C-9DFE-4769-8786-AAED07222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6760" y="721082"/>
            <a:ext cx="3298745" cy="2635551"/>
          </a:xfrm>
          <a:prstGeom prst="rect">
            <a:avLst/>
          </a:prstGeom>
        </p:spPr>
      </p:pic>
      <p:pic>
        <p:nvPicPr>
          <p:cNvPr id="7" name="Picture 39" descr="Chart, line chart&#10;&#10;Description automatically generated">
            <a:extLst>
              <a:ext uri="{FF2B5EF4-FFF2-40B4-BE49-F238E27FC236}">
                <a16:creationId xmlns:a16="http://schemas.microsoft.com/office/drawing/2014/main" id="{6878DEB2-3646-40B7-9A23-F3B13F6F0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514" y="3507853"/>
            <a:ext cx="4505239" cy="2522933"/>
          </a:xfrm>
          <a:prstGeom prst="rect">
            <a:avLst/>
          </a:prstGeom>
        </p:spPr>
      </p:pic>
      <p:graphicFrame>
        <p:nvGraphicFramePr>
          <p:cNvPr id="42" name="Table 88">
            <a:extLst>
              <a:ext uri="{FF2B5EF4-FFF2-40B4-BE49-F238E27FC236}">
                <a16:creationId xmlns:a16="http://schemas.microsoft.com/office/drawing/2014/main" id="{7B50C9F4-06C8-4532-B1BF-95CFA5FEF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094580"/>
              </p:ext>
            </p:extLst>
          </p:nvPr>
        </p:nvGraphicFramePr>
        <p:xfrm>
          <a:off x="821055" y="3020282"/>
          <a:ext cx="5695796" cy="984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47898">
                  <a:extLst>
                    <a:ext uri="{9D8B030D-6E8A-4147-A177-3AD203B41FA5}">
                      <a16:colId xmlns:a16="http://schemas.microsoft.com/office/drawing/2014/main" val="4167257223"/>
                    </a:ext>
                  </a:extLst>
                </a:gridCol>
                <a:gridCol w="2847898">
                  <a:extLst>
                    <a:ext uri="{9D8B030D-6E8A-4147-A177-3AD203B41FA5}">
                      <a16:colId xmlns:a16="http://schemas.microsoft.com/office/drawing/2014/main" val="2012800314"/>
                    </a:ext>
                  </a:extLst>
                </a:gridCol>
              </a:tblGrid>
              <a:tr h="49247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9682077"/>
                  </a:ext>
                </a:extLst>
              </a:tr>
              <a:tr h="49247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/>
                        <a:t>0.55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4519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6830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roup 240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74" name="Rectangle 273">
            <a:extLst>
              <a:ext uri="{FF2B5EF4-FFF2-40B4-BE49-F238E27FC236}">
                <a16:creationId xmlns:a16="http://schemas.microsoft.com/office/drawing/2014/main" id="{13B6DAC6-0186-4D62-AD69-90B9C0411E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41">
            <a:extLst>
              <a:ext uri="{FF2B5EF4-FFF2-40B4-BE49-F238E27FC236}">
                <a16:creationId xmlns:a16="http://schemas.microsoft.com/office/drawing/2014/main" id="{ECC2B91D-C1CB-49D4-9883-BB6F7ABBC5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64" b="111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93514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Custom 133">
      <a:dk1>
        <a:sysClr val="windowText" lastClr="000000"/>
      </a:dk1>
      <a:lt1>
        <a:sysClr val="window" lastClr="FFFFFF"/>
      </a:lt1>
      <a:dk2>
        <a:srgbClr val="2A2735"/>
      </a:dk2>
      <a:lt2>
        <a:srgbClr val="EEEEEE"/>
      </a:lt2>
      <a:accent1>
        <a:srgbClr val="1EBE9B"/>
      </a:accent1>
      <a:accent2>
        <a:srgbClr val="8F99BB"/>
      </a:accent2>
      <a:accent3>
        <a:srgbClr val="FD8686"/>
      </a:accent3>
      <a:accent4>
        <a:srgbClr val="A3A3C1"/>
      </a:accent4>
      <a:accent5>
        <a:srgbClr val="7162FE"/>
      </a:accent5>
      <a:accent6>
        <a:srgbClr val="E76445"/>
      </a:accent6>
      <a:hlink>
        <a:srgbClr val="EF08F7"/>
      </a:hlink>
      <a:folHlink>
        <a:srgbClr val="8477FE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CosineVTI</vt:lpstr>
      <vt:lpstr>Drug-Target Interaction Prediction using  K-Nearest Neighbour Algorithm</vt:lpstr>
      <vt:lpstr>CONTENTS</vt:lpstr>
      <vt:lpstr>DATA VISUALISATION</vt:lpstr>
      <vt:lpstr>DATA PREPROCESSING</vt:lpstr>
      <vt:lpstr>TRAINING – 5-FOLD CV</vt:lpstr>
      <vt:lpstr>TESTING</vt:lpstr>
      <vt:lpstr>PREDICTED PRECISION</vt:lpstr>
      <vt:lpstr>META LEARNING APPROACH - BAGGING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460</cp:revision>
  <dcterms:created xsi:type="dcterms:W3CDTF">2021-12-01T20:42:23Z</dcterms:created>
  <dcterms:modified xsi:type="dcterms:W3CDTF">2021-12-03T14:03:20Z</dcterms:modified>
</cp:coreProperties>
</file>

<file path=docProps/thumbnail.jpeg>
</file>